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8" r:id="rId2"/>
    <p:sldId id="260" r:id="rId3"/>
    <p:sldId id="264" r:id="rId4"/>
    <p:sldId id="262" r:id="rId5"/>
    <p:sldId id="266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35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8A9CF-1EBD-4F00-80EF-0D4CD32AE4CD}" type="datetimeFigureOut">
              <a:rPr lang="en-US" smtClean="0"/>
              <a:t>1/3/14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D8C66-85D1-4C6C-A993-3AE27D66D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734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40458C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5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40458C"/>
              </a:solidFill>
              <a:ea typeface="ＭＳ Ｐゴシック" charset="0"/>
            </a:endParaRPr>
          </a:p>
        </p:txBody>
      </p:sp>
      <p:grpSp>
        <p:nvGrpSpPr>
          <p:cNvPr id="6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7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40458C"/>
                </a:solidFill>
                <a:ea typeface="ＭＳ Ｐゴシック" charset="0"/>
              </a:endParaRPr>
            </a:p>
          </p:txBody>
        </p:sp>
        <p:sp>
          <p:nvSpPr>
            <p:cNvPr id="8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40458C"/>
                </a:solidFill>
                <a:ea typeface="ＭＳ Ｐゴシック" charset="0"/>
              </a:endParaRPr>
            </a:p>
          </p:txBody>
        </p:sp>
        <p:sp>
          <p:nvSpPr>
            <p:cNvPr id="9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40458C"/>
                </a:solidFill>
                <a:ea typeface="ＭＳ Ｐゴシック" charset="0"/>
              </a:endParaRPr>
            </a:p>
          </p:txBody>
        </p:sp>
      </p:grpSp>
      <p:grpSp>
        <p:nvGrpSpPr>
          <p:cNvPr id="10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11" name="Line 80"/>
            <p:cNvSpPr>
              <a:spLocks noChangeShapeType="1"/>
            </p:cNvSpPr>
            <p:nvPr userDrawn="1"/>
          </p:nvSpPr>
          <p:spPr bwMode="auto">
            <a:xfrm>
              <a:off x="242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40458C"/>
                </a:solidFill>
                <a:ea typeface="ＭＳ Ｐゴシック" charset="0"/>
              </a:endParaRPr>
            </a:p>
          </p:txBody>
        </p:sp>
        <p:sp>
          <p:nvSpPr>
            <p:cNvPr id="12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40458C"/>
                </a:solidFill>
                <a:ea typeface="ＭＳ Ｐゴシック" charset="0"/>
              </a:endParaRPr>
            </a:p>
          </p:txBody>
        </p:sp>
        <p:sp>
          <p:nvSpPr>
            <p:cNvPr id="13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40458C"/>
                </a:solidFill>
                <a:ea typeface="ＭＳ Ｐゴシック" charset="0"/>
              </a:endParaRPr>
            </a:p>
          </p:txBody>
        </p:sp>
      </p:grpSp>
      <p:sp>
        <p:nvSpPr>
          <p:cNvPr id="14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600" b="1" smtClean="0">
                <a:solidFill>
                  <a:srgbClr val="40458C"/>
                </a:solidFill>
                <a:ea typeface="ＭＳ Ｐゴシック" pitchFamily="-84" charset="-128"/>
              </a:rPr>
              <a:t>AP Biology</a:t>
            </a:r>
            <a:endParaRPr lang="en-US" smtClean="0">
              <a:solidFill>
                <a:srgbClr val="40458C"/>
              </a:solidFill>
              <a:latin typeface="Times" pitchFamily="84" charset="0"/>
              <a:ea typeface="ＭＳ Ｐゴシック" pitchFamily="-84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5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latin typeface="Arial" charset="0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40458C"/>
                </a:solidFill>
              </a:rPr>
              <a:t>2006-2007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16" name="Rectangle 70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+mn-ea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779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4B175-E01F-4D7F-827D-4A34E75852F4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255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35CFB-5A9E-401A-895B-7E0BA99106FC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875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A62B7-38A6-44A3-B87D-88151F08702E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214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D2411-2548-4DA3-A1F6-80F38649F7D7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78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A9DF7-AB09-4D65-A05D-3317C2AE5594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382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82169-868C-4546-8A4E-AB62BD9C2010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521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65BE7-FCE7-4D5A-B91D-ABFF7CA98AE6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568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42D56-279F-4610-AB19-4183D7A81613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411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CEFC6-2F7C-4CFC-9A02-A68A31CE383D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719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88661-F756-41CD-B7B9-768119A4D8BD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026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BD645A-3787-4D8F-A480-719EA05D9C5B}" type="slidenum">
              <a:rPr lang="en-US">
                <a:solidFill>
                  <a:srgbClr val="40458C"/>
                </a:solidFill>
                <a:ea typeface="ＭＳ Ｐゴシック" pitchFamily="-8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6F89F7"/>
              </a:solidFill>
              <a:ea typeface="ＭＳ Ｐゴシック" pitchFamily="-84" charset="-128"/>
            </a:endParaRPr>
          </a:p>
        </p:txBody>
      </p:sp>
      <p:sp>
        <p:nvSpPr>
          <p:cNvPr id="1029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40458C"/>
              </a:solidFill>
              <a:ea typeface="ＭＳ Ｐゴシック" charset="0"/>
            </a:endParaRPr>
          </a:p>
        </p:txBody>
      </p:sp>
      <p:sp>
        <p:nvSpPr>
          <p:cNvPr id="1030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40458C"/>
              </a:solidFill>
              <a:ea typeface="ＭＳ Ｐゴシック" charset="0"/>
            </a:endParaRPr>
          </a:p>
        </p:txBody>
      </p:sp>
      <p:sp>
        <p:nvSpPr>
          <p:cNvPr id="1031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40458C"/>
              </a:solidFill>
              <a:ea typeface="ＭＳ Ｐゴシック" charset="0"/>
            </a:endParaRPr>
          </a:p>
        </p:txBody>
      </p:sp>
      <p:sp>
        <p:nvSpPr>
          <p:cNvPr id="1032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40458C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1033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40458C"/>
              </a:solidFill>
              <a:ea typeface="ＭＳ Ｐゴシック" charset="0"/>
            </a:endParaRPr>
          </a:p>
        </p:txBody>
      </p:sp>
      <p:sp>
        <p:nvSpPr>
          <p:cNvPr id="1034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600" b="1" smtClean="0">
                <a:solidFill>
                  <a:srgbClr val="40458C"/>
                </a:solidFill>
                <a:ea typeface="ＭＳ Ｐゴシック" pitchFamily="-84" charset="-128"/>
              </a:rPr>
              <a:t>AP Biology</a:t>
            </a:r>
            <a:endParaRPr lang="en-US" smtClean="0">
              <a:solidFill>
                <a:srgbClr val="40458C"/>
              </a:solidFill>
              <a:latin typeface="Times" pitchFamily="84" charset="0"/>
              <a:ea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087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2" charset="2"/>
        <a:buChar char="§"/>
        <a:defRPr sz="3000" b="1">
          <a:solidFill>
            <a:srgbClr val="0F116A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u"/>
        <a:defRPr sz="2800"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§"/>
        <a:defRPr sz="2400" b="1">
          <a:solidFill>
            <a:srgbClr val="0F116A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2" charset="2"/>
        <a:buChar char="w"/>
        <a:defRPr sz="2000" b="1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 b="1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Laws of Probability</a:t>
            </a:r>
            <a:endParaRPr lang="en-US" sz="4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828800" y="3276600"/>
            <a:ext cx="6400800" cy="1752600"/>
          </a:xfrm>
        </p:spPr>
        <p:txBody>
          <a:bodyPr/>
          <a:lstStyle/>
          <a:p>
            <a:r>
              <a:rPr lang="en-US" dirty="0"/>
              <a:t>Probability &amp; Genetics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320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Probability &amp; </a:t>
            </a:r>
            <a:r>
              <a:rPr lang="en-US" dirty="0" smtClean="0"/>
              <a:t>Genetics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7772400" cy="5334000"/>
          </a:xfrm>
        </p:spPr>
        <p:txBody>
          <a:bodyPr/>
          <a:lstStyle/>
          <a:p>
            <a:pPr lvl="0"/>
            <a:r>
              <a:rPr lang="en-US" dirty="0"/>
              <a:t>Calculating probability of making a specific gamete is just like calculating the probability in flipping a coin</a:t>
            </a:r>
          </a:p>
          <a:p>
            <a:pPr lvl="2"/>
            <a:r>
              <a:rPr lang="en-US" dirty="0"/>
              <a:t>probability of tossing heads? 50%</a:t>
            </a:r>
          </a:p>
          <a:p>
            <a:pPr lvl="2"/>
            <a:r>
              <a:rPr lang="en-US" dirty="0"/>
              <a:t>probability making a P gamete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Outcome of 1 toss has no impact on the outcome of the next toss</a:t>
            </a:r>
          </a:p>
          <a:p>
            <a:pPr lvl="2"/>
            <a:r>
              <a:rPr lang="en-US" dirty="0" smtClean="0"/>
              <a:t>probability of tossing heads each time? 50%</a:t>
            </a:r>
          </a:p>
          <a:p>
            <a:pPr lvl="2"/>
            <a:r>
              <a:rPr lang="en-US" dirty="0" smtClean="0"/>
              <a:t>probability making a P gamete each time?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149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 of </a:t>
            </a:r>
            <a:r>
              <a:rPr lang="en-US" dirty="0" smtClean="0"/>
              <a:t>Addition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7772400" cy="5486400"/>
          </a:xfrm>
        </p:spPr>
        <p:txBody>
          <a:bodyPr/>
          <a:lstStyle/>
          <a:p>
            <a:pPr lvl="0"/>
            <a:r>
              <a:rPr lang="en-US" dirty="0"/>
              <a:t>Chance that an event can occur </a:t>
            </a:r>
            <a:br>
              <a:rPr lang="en-US" dirty="0"/>
            </a:br>
            <a:r>
              <a:rPr lang="en-US" dirty="0"/>
              <a:t>2 or more different ways </a:t>
            </a:r>
          </a:p>
          <a:p>
            <a:pPr lvl="1"/>
            <a:r>
              <a:rPr lang="en-US" u="sng" dirty="0" smtClean="0">
                <a:solidFill>
                  <a:srgbClr val="FF0000"/>
                </a:solidFill>
              </a:rPr>
              <a:t>SUM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of </a:t>
            </a:r>
            <a:r>
              <a:rPr lang="en-US" dirty="0"/>
              <a:t>the separate probabilities</a:t>
            </a:r>
          </a:p>
          <a:p>
            <a:r>
              <a:rPr lang="en-US" dirty="0" smtClean="0"/>
              <a:t>Use for heterozygous possibilities</a:t>
            </a:r>
          </a:p>
          <a:p>
            <a:pPr lvl="1"/>
            <a:r>
              <a:rPr lang="en-US" dirty="0" smtClean="0"/>
              <a:t>Two ways to be heterozygous: </a:t>
            </a:r>
            <a:r>
              <a:rPr lang="en-US" dirty="0" err="1" smtClean="0"/>
              <a:t>Pp</a:t>
            </a:r>
            <a:r>
              <a:rPr lang="en-US" dirty="0" smtClean="0"/>
              <a:t> or </a:t>
            </a:r>
            <a:r>
              <a:rPr lang="en-US" dirty="0" err="1" smtClean="0"/>
              <a:t>pP</a:t>
            </a:r>
            <a:endParaRPr lang="en-US" dirty="0" smtClean="0"/>
          </a:p>
          <a:p>
            <a:pPr lvl="1"/>
            <a:r>
              <a:rPr lang="en-US" dirty="0"/>
              <a:t>Key word is </a:t>
            </a:r>
            <a:r>
              <a:rPr lang="en-US" dirty="0">
                <a:solidFill>
                  <a:srgbClr val="FF0000"/>
                </a:solidFill>
              </a:rPr>
              <a:t>“or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r>
              <a:rPr lang="en-US" dirty="0" smtClean="0"/>
              <a:t>.</a:t>
            </a:r>
          </a:p>
          <a:p>
            <a:r>
              <a:rPr lang="en-US" sz="2400" dirty="0" smtClean="0"/>
              <a:t>Ex: Probability of getting 2 or a 6 on the roll of a die.  1/6 + 1/6 = 2/6 = 1/3</a:t>
            </a:r>
          </a:p>
          <a:p>
            <a:r>
              <a:rPr lang="en-US" sz="2400" dirty="0" smtClean="0"/>
              <a:t>Ex: Probability of having offspring with dominant phenotype? PP or </a:t>
            </a:r>
            <a:r>
              <a:rPr lang="en-US" sz="2400" dirty="0" err="1" smtClean="0"/>
              <a:t>Pp</a:t>
            </a:r>
            <a:r>
              <a:rPr lang="en-US" sz="2400" dirty="0" smtClean="0"/>
              <a:t> or </a:t>
            </a:r>
            <a:r>
              <a:rPr lang="en-US" sz="2400" dirty="0" err="1" smtClean="0"/>
              <a:t>pP</a:t>
            </a:r>
            <a:r>
              <a:rPr lang="en-US" sz="2400" dirty="0" smtClean="0"/>
              <a:t> ¼+ ¼ + ¼ = ¾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4717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 of multiplication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Chance that 2 or more independent events will occur together</a:t>
            </a:r>
          </a:p>
          <a:p>
            <a:pPr lvl="1"/>
            <a:r>
              <a:rPr lang="en-US" dirty="0"/>
              <a:t>probability that 2 coins tossed at the </a:t>
            </a:r>
            <a:r>
              <a:rPr lang="en-US" u="sng" dirty="0">
                <a:solidFill>
                  <a:srgbClr val="FF0000"/>
                </a:solidFill>
              </a:rPr>
              <a:t>same time</a:t>
            </a:r>
            <a:r>
              <a:rPr lang="en-US" b="0" dirty="0">
                <a:solidFill>
                  <a:srgbClr val="FF0000"/>
                </a:solidFill>
              </a:rPr>
              <a:t> </a:t>
            </a:r>
            <a:r>
              <a:rPr lang="en-US" dirty="0"/>
              <a:t>will land heads </a:t>
            </a:r>
            <a:r>
              <a:rPr lang="en-US" dirty="0" smtClean="0"/>
              <a:t>up</a:t>
            </a:r>
            <a:r>
              <a:rPr lang="en-US" dirty="0"/>
              <a:t>	</a:t>
            </a:r>
          </a:p>
          <a:p>
            <a:pPr lvl="1"/>
            <a:r>
              <a:rPr lang="en-US" dirty="0" smtClean="0"/>
              <a:t>probability </a:t>
            </a:r>
            <a:r>
              <a:rPr lang="en-US" dirty="0"/>
              <a:t>of </a:t>
            </a:r>
            <a:r>
              <a:rPr lang="en-US" dirty="0" err="1" smtClean="0"/>
              <a:t>pp</a:t>
            </a:r>
            <a:r>
              <a:rPr lang="en-US" dirty="0" smtClean="0"/>
              <a:t> or PP offspring</a:t>
            </a:r>
          </a:p>
          <a:p>
            <a:r>
              <a:rPr lang="en-US" dirty="0" smtClean="0"/>
              <a:t>Ex: Probability of getting a head </a:t>
            </a:r>
            <a:r>
              <a:rPr lang="en-US" i="1" u="sng" dirty="0" smtClean="0"/>
              <a:t>and</a:t>
            </a:r>
            <a:r>
              <a:rPr lang="en-US" dirty="0" smtClean="0"/>
              <a:t> a tail with two different coins.</a:t>
            </a:r>
          </a:p>
          <a:p>
            <a:pPr lvl="1"/>
            <a:r>
              <a:rPr lang="en-US" dirty="0" smtClean="0"/>
              <a:t>½ x ½ = 1/4</a:t>
            </a:r>
          </a:p>
          <a:p>
            <a:pPr lvl="1"/>
            <a:r>
              <a:rPr lang="en-US" dirty="0" smtClean="0"/>
              <a:t>Key word is </a:t>
            </a:r>
            <a:r>
              <a:rPr lang="en-US" dirty="0" smtClean="0">
                <a:solidFill>
                  <a:srgbClr val="FF0000"/>
                </a:solidFill>
              </a:rPr>
              <a:t>“and”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014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course1.winona.edu/kbates/Bio241/images/p14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81000"/>
            <a:ext cx="5334000" cy="662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295400"/>
            <a:ext cx="3429000" cy="51054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Calculating </a:t>
            </a:r>
          </a:p>
          <a:p>
            <a:pPr marL="0" indent="0" algn="ctr">
              <a:buNone/>
            </a:pPr>
            <a:r>
              <a:rPr lang="en-US" dirty="0" smtClean="0"/>
              <a:t>Probability of </a:t>
            </a:r>
          </a:p>
          <a:p>
            <a:pPr marL="0" indent="0" algn="ctr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Pp</a:t>
            </a:r>
            <a:r>
              <a:rPr lang="en-US" dirty="0" smtClean="0">
                <a:solidFill>
                  <a:srgbClr val="FF0000"/>
                </a:solidFill>
              </a:rPr>
              <a:t>   x   </a:t>
            </a:r>
            <a:r>
              <a:rPr lang="en-US" dirty="0" err="1" smtClean="0">
                <a:solidFill>
                  <a:srgbClr val="FF0000"/>
                </a:solidFill>
              </a:rPr>
              <a:t>Pp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½ x ½ = ¼ = PP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½ x ½ = ¼ = </a:t>
            </a:r>
            <a:r>
              <a:rPr lang="en-US" dirty="0" err="1" smtClean="0">
                <a:solidFill>
                  <a:srgbClr val="FF0000"/>
                </a:solidFill>
              </a:rPr>
              <a:t>pp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What about </a:t>
            </a:r>
            <a:r>
              <a:rPr lang="en-US" dirty="0" err="1" smtClean="0"/>
              <a:t>Pp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475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</a:t>
            </a:r>
            <a:r>
              <a:rPr lang="en-US" dirty="0" err="1"/>
              <a:t>D</a:t>
            </a:r>
            <a:r>
              <a:rPr lang="en-US" dirty="0" err="1" smtClean="0"/>
              <a:t>ihybrid</a:t>
            </a:r>
            <a:r>
              <a:rPr lang="en-US" dirty="0" smtClean="0"/>
              <a:t> </a:t>
            </a:r>
            <a:r>
              <a:rPr lang="en-US" dirty="0"/>
              <a:t>P</a:t>
            </a:r>
            <a:r>
              <a:rPr lang="en-US" dirty="0" smtClean="0"/>
              <a:t>robability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Rule of multiplication </a:t>
            </a:r>
            <a:r>
              <a:rPr lang="en-US" dirty="0" smtClean="0"/>
              <a:t>application with </a:t>
            </a:r>
            <a:r>
              <a:rPr lang="en-US" dirty="0" err="1"/>
              <a:t>D</a:t>
            </a:r>
            <a:r>
              <a:rPr lang="en-US" dirty="0" err="1" smtClean="0"/>
              <a:t>ihybrid</a:t>
            </a:r>
            <a:r>
              <a:rPr lang="en-US" dirty="0" smtClean="0"/>
              <a:t> crosses:</a:t>
            </a:r>
            <a:endParaRPr lang="en-US" dirty="0"/>
          </a:p>
          <a:p>
            <a:pPr lvl="1"/>
            <a:r>
              <a:rPr lang="en-US" dirty="0"/>
              <a:t>heterozygous parents — </a:t>
            </a:r>
            <a:r>
              <a:rPr lang="en-US" dirty="0" err="1"/>
              <a:t>YyRr</a:t>
            </a:r>
            <a:endParaRPr lang="en-US" dirty="0"/>
          </a:p>
          <a:p>
            <a:pPr lvl="1"/>
            <a:r>
              <a:rPr lang="en-US" dirty="0"/>
              <a:t>probability of producing </a:t>
            </a:r>
            <a:r>
              <a:rPr lang="en-US" dirty="0" err="1"/>
              <a:t>yyrr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probability of producing y gamete = 1/2</a:t>
            </a:r>
          </a:p>
          <a:p>
            <a:pPr lvl="1"/>
            <a:r>
              <a:rPr lang="en-US" dirty="0"/>
              <a:t>probability of producing r gamete = 1/2</a:t>
            </a:r>
          </a:p>
          <a:p>
            <a:pPr lvl="1"/>
            <a:r>
              <a:rPr lang="en-US" dirty="0"/>
              <a:t>probability of producing </a:t>
            </a:r>
            <a:r>
              <a:rPr lang="en-US" dirty="0" err="1"/>
              <a:t>yr</a:t>
            </a:r>
            <a:r>
              <a:rPr lang="en-US" dirty="0"/>
              <a:t> gamete </a:t>
            </a:r>
            <a:endParaRPr lang="en-US" dirty="0" smtClean="0"/>
          </a:p>
          <a:p>
            <a:pPr lvl="2"/>
            <a:r>
              <a:rPr lang="en-US" dirty="0" smtClean="0"/>
              <a:t>= 1/2 </a:t>
            </a:r>
            <a:r>
              <a:rPr lang="en-US" dirty="0"/>
              <a:t>x 1/2 = 1/4</a:t>
            </a:r>
          </a:p>
          <a:p>
            <a:pPr lvl="1"/>
            <a:r>
              <a:rPr lang="en-US" dirty="0"/>
              <a:t>probability of producing a </a:t>
            </a:r>
            <a:r>
              <a:rPr lang="en-US" dirty="0" err="1"/>
              <a:t>yyrr</a:t>
            </a:r>
            <a:r>
              <a:rPr lang="en-US" dirty="0"/>
              <a:t> </a:t>
            </a:r>
            <a:r>
              <a:rPr lang="en-US" dirty="0" smtClean="0"/>
              <a:t>offspring</a:t>
            </a:r>
          </a:p>
          <a:p>
            <a:pPr lvl="2"/>
            <a:r>
              <a:rPr lang="en-US" dirty="0" smtClean="0"/>
              <a:t>= 1/4 </a:t>
            </a:r>
            <a:r>
              <a:rPr lang="en-US" dirty="0"/>
              <a:t>x 1/4 = 1/16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149423"/>
      </p:ext>
    </p:extLst>
  </p:cSld>
  <p:clrMapOvr>
    <a:masterClrMapping/>
  </p:clrMapOvr>
</p:sld>
</file>

<file path=ppt/theme/theme1.xml><?xml version="1.0" encoding="utf-8"?>
<a:theme xmlns:a="http://schemas.openxmlformats.org/drawingml/2006/main" name=" template2005">
  <a:themeElements>
    <a:clrScheme name=" template2005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 template200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 template2005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template2005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template2005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template2005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template2005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template2005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template2005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template2005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202</Words>
  <Application>Microsoft Macintosh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 template2005</vt:lpstr>
      <vt:lpstr>Laws of Probability</vt:lpstr>
      <vt:lpstr>Probability &amp; Genetics </vt:lpstr>
      <vt:lpstr>Rule of Addition </vt:lpstr>
      <vt:lpstr>Rule of multiplication </vt:lpstr>
      <vt:lpstr>PowerPoint Presentation</vt:lpstr>
      <vt:lpstr>Calculating Dihybrid Probability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Laws of Probability</dc:title>
  <dc:creator>Miller, Lisa - Mission Viejo High School</dc:creator>
  <cp:lastModifiedBy>Lisa Miller</cp:lastModifiedBy>
  <cp:revision>9</cp:revision>
  <dcterms:created xsi:type="dcterms:W3CDTF">2013-01-07T22:13:54Z</dcterms:created>
  <dcterms:modified xsi:type="dcterms:W3CDTF">2014-01-03T22:11:00Z</dcterms:modified>
</cp:coreProperties>
</file>